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387" r:id="rId2"/>
    <p:sldId id="393" r:id="rId3"/>
    <p:sldId id="399" r:id="rId4"/>
    <p:sldId id="397" r:id="rId5"/>
    <p:sldId id="398" r:id="rId6"/>
    <p:sldId id="400" r:id="rId7"/>
    <p:sldId id="401" r:id="rId8"/>
    <p:sldId id="402" r:id="rId9"/>
    <p:sldId id="403" r:id="rId10"/>
    <p:sldId id="395" r:id="rId11"/>
  </p:sldIdLst>
  <p:sldSz cx="9144000" cy="6858000" type="screen4x3"/>
  <p:notesSz cx="6858000" cy="9144000"/>
  <p:defaultTextStyle>
    <a:defPPr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nathan Rocco" initials="JR" lastIdx="1" clrIdx="0">
    <p:extLst>
      <p:ext uri="{19B8F6BF-5375-455C-9EA6-DF929625EA0E}">
        <p15:presenceInfo xmlns:p15="http://schemas.microsoft.com/office/powerpoint/2012/main" userId="Jonathan Rocco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D7B91"/>
    <a:srgbClr val="405564"/>
    <a:srgbClr val="FFFFFF"/>
    <a:srgbClr val="C2CED8"/>
    <a:srgbClr val="728FA5"/>
    <a:srgbClr val="546E82"/>
    <a:srgbClr val="99AEBD"/>
    <a:srgbClr val="CCD6DE"/>
    <a:srgbClr val="859EB1"/>
    <a:srgbClr val="4B637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248" autoAdjust="0"/>
    <p:restoredTop sz="94660"/>
  </p:normalViewPr>
  <p:slideViewPr>
    <p:cSldViewPr snapToGrid="0" snapToObjects="1">
      <p:cViewPr varScale="1">
        <p:scale>
          <a:sx n="90" d="100"/>
          <a:sy n="90" d="100"/>
        </p:scale>
        <p:origin x="1710" y="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 dirty="0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969C40-B232-48AE-8F59-A97A4E8CA964}" type="datetimeFigureOut">
              <a:rPr lang="it-IT" smtClean="0"/>
              <a:t>22/mag/2021</a:t>
            </a:fld>
            <a:endParaRPr lang="it-IT" dirty="0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 dirty="0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A83E48-A699-4AD1-99DC-44645B8DB650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0034611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A83E48-A699-4AD1-99DC-44645B8DB650}" type="slidenum">
              <a:rPr lang="it-IT" smtClean="0"/>
              <a:t>1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4740825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Rettangolo 167"/>
          <p:cNvSpPr/>
          <p:nvPr userDrawn="1"/>
        </p:nvSpPr>
        <p:spPr>
          <a:xfrm>
            <a:off x="0" y="3832224"/>
            <a:ext cx="9144000" cy="3025775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grpSp>
        <p:nvGrpSpPr>
          <p:cNvPr id="169" name="Gruppo 168"/>
          <p:cNvGrpSpPr/>
          <p:nvPr userDrawn="1"/>
        </p:nvGrpSpPr>
        <p:grpSpPr>
          <a:xfrm>
            <a:off x="48007" y="3816351"/>
            <a:ext cx="9036647" cy="180000"/>
            <a:chOff x="1218340" y="275867"/>
            <a:chExt cx="17715122" cy="567843"/>
          </a:xfrm>
        </p:grpSpPr>
        <p:cxnSp>
          <p:nvCxnSpPr>
            <p:cNvPr id="170" name="Connettore 1 169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Connettore 1 252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Connettore 1 253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Connettore 1 254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Connettore 1 255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Connettore 1 256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Connettore 1 257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Connettore 1 258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Connettore 1 259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Connettore 1 260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Connettore 1 261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Connettore 1 262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Connettore 1 263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Connettore 1 264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Connettore 1 265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Connettore 1 266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Connettore 1 267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Connettore 1 268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Connettore 1 269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Connettore 1 270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Connettore 1 271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Connettore 1 272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Connettore 1 273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Connettore 1 274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Connettore 1 275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Connettore 1 276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Connettore 1 277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Connettore 1 278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Connettore 1 279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Connettore 1 280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Connettore 1 281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Connettore 1 282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Connettore 1 283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Connettore 1 284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Connettore 1 285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Connettore 1 286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Connettore 1 287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Connettore 1 288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41534" y="4149725"/>
            <a:ext cx="7772400" cy="96837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it-IT" dirty="0"/>
              <a:t>Fare clic per modificare lo stile del titolo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641534" y="5260975"/>
            <a:ext cx="7772400" cy="1333500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/>
              <a:t>Fare clic per modificare lo stile del sottotitolo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514812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22/mag/2021</a:t>
            </a:fld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1915554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22/mag/2021</a:t>
            </a:fld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33669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28054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Rettangolo 252"/>
          <p:cNvSpPr/>
          <p:nvPr userDrawn="1"/>
        </p:nvSpPr>
        <p:spPr>
          <a:xfrm>
            <a:off x="0" y="1"/>
            <a:ext cx="9144000" cy="126990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1600200"/>
            <a:ext cx="8323726" cy="4525963"/>
          </a:xfrm>
        </p:spPr>
        <p:txBody>
          <a:bodyPr/>
          <a:lstStyle/>
          <a:p>
            <a:pPr lvl="0"/>
            <a:r>
              <a:rPr lang="it-IT" dirty="0"/>
              <a:t>Fare clic per modificare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129" name="Rettangolo 128"/>
          <p:cNvSpPr/>
          <p:nvPr userDrawn="1"/>
        </p:nvSpPr>
        <p:spPr>
          <a:xfrm>
            <a:off x="0" y="6126162"/>
            <a:ext cx="9144000" cy="731837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grpSp>
        <p:nvGrpSpPr>
          <p:cNvPr id="132" name="Gruppo 131"/>
          <p:cNvGrpSpPr/>
          <p:nvPr userDrawn="1"/>
        </p:nvGrpSpPr>
        <p:grpSpPr>
          <a:xfrm>
            <a:off x="48007" y="1089904"/>
            <a:ext cx="9036647" cy="180000"/>
            <a:chOff x="1218340" y="275867"/>
            <a:chExt cx="17715122" cy="567843"/>
          </a:xfrm>
        </p:grpSpPr>
        <p:cxnSp>
          <p:nvCxnSpPr>
            <p:cNvPr id="133" name="Connettore 1 132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ttore 1 133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ttore 1 134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ttore 1 135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nettore 1 136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ttore 1 137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ttore 1 138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nettore 1 139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onnettore 1 140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nettore 1 141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Connettore 1 142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nettore 1 143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onnettore 1 144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nettore 1 145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ttore 1 146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nettore 1 147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nettore 1 148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nettore 1 149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nettore 1 150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Connettore 1 151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Connettore 1 152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Connettore 1 153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nettore 1 154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nettore 1 155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ttore 1 156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nettore 1 157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nettore 1 158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Connettore 1 159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onnettore 1 160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Connettore 1 161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Connettore 1 162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Connettore 1 163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nettore 1 164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nettore 1 165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nettore 1 166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nettore 1 167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onnettore 1 168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onnettore 1 169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4" name="Picture 2" descr="Y:\IMMAGINE _COORDINATA_2014\PPT\modello1\loghi_PNG\03_Polimi_logotipo_bandiera-1riga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898" y="6346378"/>
            <a:ext cx="2780124" cy="289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8868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22/mag/2021</a:t>
            </a:fld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961922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22/mag/2021</a:t>
            </a:fld>
            <a:endParaRPr lang="it-IT" dirty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3060060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22/mag/2021</a:t>
            </a:fld>
            <a:endParaRPr lang="it-IT" dirty="0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 dirty="0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840953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22/mag/2021</a:t>
            </a:fld>
            <a:endParaRPr lang="it-IT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478442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22/mag/2021</a:t>
            </a:fld>
            <a:endParaRPr lang="it-IT" dirty="0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925977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22/mag/2021</a:t>
            </a:fld>
            <a:endParaRPr lang="it-IT" dirty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8675857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 dirty="0"/>
              <a:t>Fare clic sull'icona per inserire un'immagine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22/mag/2021</a:t>
            </a:fld>
            <a:endParaRPr lang="it-IT" dirty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548063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it-IT" dirty="0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14345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1119611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p:txStyles>
    <p:titleStyle>
      <a:lvl1pPr marL="0" indent="0" algn="l" defTabSz="457200" rtl="0" eaLnBrk="1" latinLnBrk="0" hangingPunct="1">
        <a:spcBef>
          <a:spcPct val="0"/>
        </a:spcBef>
        <a:buNone/>
        <a:defRPr sz="2200" b="1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Wingdings" charset="2"/>
        <a:buNone/>
        <a:defRPr sz="2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2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98" b="14682"/>
          <a:stretch/>
        </p:blipFill>
        <p:spPr bwMode="auto">
          <a:xfrm>
            <a:off x="0" y="0"/>
            <a:ext cx="9144000" cy="414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olo 4"/>
          <p:cNvSpPr>
            <a:spLocks noGrp="1"/>
          </p:cNvSpPr>
          <p:nvPr>
            <p:ph type="ctrTitle" idx="4294967295"/>
          </p:nvPr>
        </p:nvSpPr>
        <p:spPr>
          <a:xfrm>
            <a:off x="641534" y="4149725"/>
            <a:ext cx="7772400" cy="968375"/>
          </a:xfrm>
        </p:spPr>
        <p:txBody>
          <a:bodyPr>
            <a:noAutofit/>
          </a:bodyPr>
          <a:lstStyle/>
          <a:p>
            <a:pPr algn="ctr"/>
            <a:r>
              <a:rPr lang="it-IT" sz="2800" dirty="0"/>
              <a:t>Titolo presentazione</a:t>
            </a:r>
            <a:br>
              <a:rPr lang="it-IT" sz="2800" dirty="0"/>
            </a:br>
            <a:r>
              <a:rPr lang="it-IT" sz="2800" dirty="0"/>
              <a:t>sottotitolo</a:t>
            </a:r>
          </a:p>
        </p:txBody>
      </p:sp>
      <p:sp>
        <p:nvSpPr>
          <p:cNvPr id="11" name="Sottotitolo 10"/>
          <p:cNvSpPr>
            <a:spLocks noGrp="1"/>
          </p:cNvSpPr>
          <p:nvPr>
            <p:ph type="subTitle" idx="4294967295"/>
          </p:nvPr>
        </p:nvSpPr>
        <p:spPr>
          <a:xfrm>
            <a:off x="641534" y="5118100"/>
            <a:ext cx="7772400" cy="1333500"/>
          </a:xfrm>
        </p:spPr>
        <p:txBody>
          <a:bodyPr>
            <a:norm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</a:rPr>
              <a:t>Milano, XX mese 20XX</a:t>
            </a:r>
          </a:p>
          <a:p>
            <a:endParaRPr lang="it-IT" dirty="0"/>
          </a:p>
        </p:txBody>
      </p:sp>
      <p:pic>
        <p:nvPicPr>
          <p:cNvPr id="1028" name="Picture 4" descr="Y:\IMMAGINE _COORDINATA_2014\LOGO_UFFICIALE\01_Polimi_centrato\eps\01_Polimi_centrato_COL_negativ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4725" y="1996654"/>
            <a:ext cx="2133600" cy="1573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ttangolo 8"/>
          <p:cNvSpPr/>
          <p:nvPr/>
        </p:nvSpPr>
        <p:spPr>
          <a:xfrm>
            <a:off x="0" y="3832224"/>
            <a:ext cx="9144000" cy="3025776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grpSp>
        <p:nvGrpSpPr>
          <p:cNvPr id="10" name="Gruppo 9"/>
          <p:cNvGrpSpPr/>
          <p:nvPr/>
        </p:nvGrpSpPr>
        <p:grpSpPr>
          <a:xfrm>
            <a:off x="48007" y="3816351"/>
            <a:ext cx="9036647" cy="180000"/>
            <a:chOff x="1218340" y="275867"/>
            <a:chExt cx="17715122" cy="567843"/>
          </a:xfrm>
        </p:grpSpPr>
        <p:cxnSp>
          <p:nvCxnSpPr>
            <p:cNvPr id="12" name="Connettore 1 11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1 12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1 13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1 14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ttore 1 15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1 16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1 17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ttore 1 18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ttore 1 19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1 20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ttore 1 21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ttore 1 22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1 23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ttore 1 24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ttore 1 25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ttore 1 26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ttore 1 27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ttore 1 28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ttore 1 29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ttore 1 30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ttore 1 31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ttore 1 32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ttore 1 33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ttore 1 34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ttore 1 35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ttore 1 36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ttore 1 37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ttore 1 38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ttore 1 39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ttore 1 40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ttore 1 41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ttore 1 42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ttore 1 43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ttore 1 44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ttore 1 45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ttore 1 46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nettore 1 47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ttore 1 48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ttore 1 49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ttore 1 50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ttore 1 51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ttore 1 52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ttore 1 53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ttore 1 54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ttore 1 55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ttore 1 56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ttore 1 57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ttore 1 58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ttore 1 59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ttore 1 60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ttore 1 61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ttore 1 62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nettore 1 63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nettore 1 64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nettore 1 65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nettore 1 66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nettore 1 67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nettore 1 68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nettore 1 69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ttore 1 70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ttore 1 71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ttore 1 72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ttore 1 73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nettore 1 74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ttore 1 75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nettore 1 76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nettore 1 77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ttore 1 78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ttore 1 79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nettore 1 80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nettore 1 81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nettore 1 82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nettore 1 83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nettore 1 84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nettore 1 85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nettore 1 86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ttore 1 87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ttore 1 88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ttore 1 89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ttore 1 90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nettore 1 91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nettore 1 92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nettore 1 93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nettore 1 94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nettore 1 95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nettore 1 96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nettore 1 97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ttore 1 98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nettore 1 99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ttore 1 100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nettore 1 101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nettore 1 102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nettore 1 103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nettore 1 104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nettore 1 105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nettore 1 106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nettore 1 107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nettore 1 108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ttore 1 109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nettore 1 110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nettore 1 111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Connettore 1 112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nettore 1 113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nettore 1 114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nettore 1 115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nettore 1 116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nettore 1 117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nettore 1 118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Connettore 1 119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nettore 1 120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nettore 1 121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nettore 1 122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nettore 1 123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nettore 1 124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nettore 1 125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Connettore 1 126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Connettore 1 127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ttore 1 128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Connettore 1 129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Connettore 1 130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2" name="Titolo 1"/>
          <p:cNvSpPr txBox="1">
            <a:spLocks/>
          </p:cNvSpPr>
          <p:nvPr/>
        </p:nvSpPr>
        <p:spPr>
          <a:xfrm>
            <a:off x="641534" y="4538147"/>
            <a:ext cx="8063454" cy="123105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it-IT" dirty="0"/>
              <a:t>HW1 – Sound </a:t>
            </a:r>
            <a:r>
              <a:rPr lang="en-US" dirty="0"/>
              <a:t>Classification</a:t>
            </a:r>
          </a:p>
          <a:p>
            <a:r>
              <a:rPr lang="it-IT" sz="1700" dirty="0"/>
              <a:t>10574752 10751438 10612929 10486570 </a:t>
            </a:r>
            <a:br>
              <a:rPr lang="it-IT" sz="1700" dirty="0"/>
            </a:br>
            <a:endParaRPr lang="it-IT" sz="1700" b="0" i="1" dirty="0"/>
          </a:p>
        </p:txBody>
      </p:sp>
    </p:spTree>
    <p:extLst>
      <p:ext uri="{BB962C8B-B14F-4D97-AF65-F5344CB8AC3E}">
        <p14:creationId xmlns:p14="http://schemas.microsoft.com/office/powerpoint/2010/main" val="21577400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Results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1600200"/>
            <a:ext cx="8323726" cy="4525963"/>
          </a:xfrm>
        </p:spPr>
        <p:txBody>
          <a:bodyPr>
            <a:normAutofit/>
          </a:bodyPr>
          <a:lstStyle/>
          <a:p>
            <a:r>
              <a:rPr lang="it-IT" dirty="0" err="1"/>
              <a:t>Confusion</a:t>
            </a:r>
            <a:r>
              <a:rPr lang="it-IT" dirty="0"/>
              <a:t> </a:t>
            </a:r>
            <a:r>
              <a:rPr lang="it-IT" dirty="0" err="1"/>
              <a:t>matrix</a:t>
            </a:r>
            <a:r>
              <a:rPr lang="it-IT" dirty="0"/>
              <a:t> of the RMS:</a:t>
            </a:r>
          </a:p>
          <a:p>
            <a:endParaRPr lang="it-IT" sz="2800" dirty="0"/>
          </a:p>
        </p:txBody>
      </p:sp>
      <p:graphicFrame>
        <p:nvGraphicFramePr>
          <p:cNvPr id="4" name="Tabella 4">
            <a:extLst>
              <a:ext uri="{FF2B5EF4-FFF2-40B4-BE49-F238E27FC236}">
                <a16:creationId xmlns:a16="http://schemas.microsoft.com/office/drawing/2014/main" id="{88616CA0-5C6F-4DF1-96FF-787D54AE45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0979111"/>
              </p:ext>
            </p:extLst>
          </p:nvPr>
        </p:nvGraphicFramePr>
        <p:xfrm>
          <a:off x="1524000" y="2352058"/>
          <a:ext cx="6096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1794414354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270918637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23447056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1890375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RMS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 err="1"/>
                        <a:t>Distortion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Tremolo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 err="1"/>
                        <a:t>NoFX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247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err="1"/>
                        <a:t>Distortion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1219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19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20124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Tremolo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1224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9281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err="1"/>
                        <a:t>NoFX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547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64236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440721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88521" y="139166"/>
            <a:ext cx="8581043" cy="562583"/>
          </a:xfrm>
        </p:spPr>
        <p:txBody>
          <a:bodyPr/>
          <a:lstStyle/>
          <a:p>
            <a:r>
              <a:rPr lang="it-IT" dirty="0"/>
              <a:t>Index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297574" y="1558212"/>
            <a:ext cx="8581043" cy="4503943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it-IT" dirty="0"/>
              <a:t>Audio </a:t>
            </a:r>
            <a:r>
              <a:rPr lang="it-IT" dirty="0" err="1"/>
              <a:t>effects</a:t>
            </a:r>
            <a:r>
              <a:rPr lang="it-IT" dirty="0"/>
              <a:t> </a:t>
            </a:r>
            <a:r>
              <a:rPr lang="it-IT" dirty="0" err="1"/>
              <a:t>classification</a:t>
            </a:r>
            <a:r>
              <a:rPr lang="it-IT" dirty="0"/>
              <a:t> – </a:t>
            </a:r>
            <a:r>
              <a:rPr lang="it-IT" dirty="0" err="1"/>
              <a:t>Introduction</a:t>
            </a:r>
            <a:endParaRPr lang="it-IT" dirty="0"/>
          </a:p>
          <a:p>
            <a:pPr marL="457200" indent="-457200">
              <a:buFont typeface="+mj-lt"/>
              <a:buAutoNum type="arabicPeriod"/>
            </a:pPr>
            <a:r>
              <a:rPr lang="it-IT" dirty="0"/>
              <a:t>Feature </a:t>
            </a:r>
            <a:r>
              <a:rPr lang="en-GB" dirty="0"/>
              <a:t>choice</a:t>
            </a:r>
            <a:endParaRPr lang="it-IT" dirty="0"/>
          </a:p>
          <a:p>
            <a:pPr marL="1200150" lvl="1" indent="-457200">
              <a:buFont typeface="+mj-lt"/>
              <a:buAutoNum type="alphaLcParenR"/>
            </a:pPr>
            <a:r>
              <a:rPr lang="it-IT" dirty="0"/>
              <a:t>First </a:t>
            </a:r>
            <a:r>
              <a:rPr lang="it-IT" dirty="0" err="1"/>
              <a:t>attempt</a:t>
            </a:r>
            <a:endParaRPr lang="it-IT" dirty="0"/>
          </a:p>
          <a:p>
            <a:pPr marL="1200150" lvl="1" indent="-457200">
              <a:buFont typeface="+mj-lt"/>
              <a:buAutoNum type="alphaLcParenR"/>
            </a:pPr>
            <a:r>
              <a:rPr lang="it-IT" dirty="0" err="1"/>
              <a:t>Final</a:t>
            </a:r>
            <a:r>
              <a:rPr lang="it-IT" dirty="0"/>
              <a:t> </a:t>
            </a:r>
            <a:r>
              <a:rPr lang="it-IT" dirty="0" err="1"/>
              <a:t>attempt</a:t>
            </a:r>
            <a:endParaRPr lang="it-IT" dirty="0"/>
          </a:p>
          <a:p>
            <a:pPr marL="457200" indent="-457200">
              <a:buFont typeface="+mj-lt"/>
              <a:buAutoNum type="arabicPeriod"/>
            </a:pPr>
            <a:r>
              <a:rPr lang="it-IT" dirty="0"/>
              <a:t>Dataset </a:t>
            </a:r>
            <a:r>
              <a:rPr lang="it-IT" dirty="0" err="1"/>
              <a:t>selection</a:t>
            </a:r>
            <a:endParaRPr lang="it-IT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Multi-class Weighted Support Vector Machine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Results</a:t>
            </a:r>
            <a:endParaRPr lang="it-IT" dirty="0"/>
          </a:p>
          <a:p>
            <a:pPr marL="457200" indent="-457200">
              <a:buFont typeface="+mj-lt"/>
              <a:buAutoNum type="arabicPeriod"/>
            </a:pPr>
            <a:endParaRPr lang="it-IT" dirty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63367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88521" y="139166"/>
            <a:ext cx="8581043" cy="562583"/>
          </a:xfrm>
        </p:spPr>
        <p:txBody>
          <a:bodyPr/>
          <a:lstStyle/>
          <a:p>
            <a:r>
              <a:rPr lang="it-IT" dirty="0"/>
              <a:t>Audio </a:t>
            </a:r>
            <a:r>
              <a:rPr lang="it-IT" dirty="0" err="1"/>
              <a:t>effects</a:t>
            </a:r>
            <a:r>
              <a:rPr lang="it-IT" dirty="0"/>
              <a:t> </a:t>
            </a:r>
            <a:r>
              <a:rPr lang="it-IT" dirty="0" err="1"/>
              <a:t>classification</a:t>
            </a:r>
            <a:r>
              <a:rPr lang="it-IT" dirty="0"/>
              <a:t> - </a:t>
            </a:r>
            <a:r>
              <a:rPr lang="it-IT" dirty="0" err="1"/>
              <a:t>Introduction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297574" y="1558212"/>
            <a:ext cx="8581043" cy="4503943"/>
          </a:xfrm>
        </p:spPr>
        <p:txBody>
          <a:bodyPr>
            <a:normAutofit/>
          </a:bodyPr>
          <a:lstStyle/>
          <a:p>
            <a:r>
              <a:rPr lang="it-IT" sz="1800" b="1" dirty="0"/>
              <a:t>ASSIGNMENT:</a:t>
            </a:r>
          </a:p>
          <a:p>
            <a:r>
              <a:rPr lang="en-US" dirty="0"/>
              <a:t>implement a classifier system able to</a:t>
            </a:r>
            <a:br>
              <a:rPr lang="en-US" dirty="0"/>
            </a:br>
            <a:r>
              <a:rPr lang="en-US" dirty="0"/>
              <a:t>predict the audio effect (between tremolo, distortion and </a:t>
            </a:r>
            <a:r>
              <a:rPr lang="en-US" dirty="0" err="1"/>
              <a:t>noFX</a:t>
            </a:r>
            <a:r>
              <a:rPr lang="en-US" dirty="0"/>
              <a:t>) used in recordings of electric guitar and bass.</a:t>
            </a:r>
            <a:r>
              <a:rPr lang="en-US" sz="1800" dirty="0"/>
              <a:t> </a:t>
            </a:r>
            <a:br>
              <a:rPr lang="en-US" sz="1800" dirty="0"/>
            </a:br>
            <a:endParaRPr lang="it-IT" sz="1800" b="1" dirty="0"/>
          </a:p>
          <a:p>
            <a:r>
              <a:rPr lang="en-US" sz="1800" b="1" dirty="0"/>
              <a:t>IMPLEMENTATION: </a:t>
            </a:r>
          </a:p>
          <a:p>
            <a:r>
              <a:rPr lang="en-US" dirty="0"/>
              <a:t>Support Vector Machine with majority voting for multiclass classification.</a:t>
            </a:r>
          </a:p>
        </p:txBody>
      </p:sp>
    </p:spTree>
    <p:extLst>
      <p:ext uri="{BB962C8B-B14F-4D97-AF65-F5344CB8AC3E}">
        <p14:creationId xmlns:p14="http://schemas.microsoft.com/office/powerpoint/2010/main" val="18459549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88521" y="139166"/>
            <a:ext cx="8581043" cy="562583"/>
          </a:xfrm>
        </p:spPr>
        <p:txBody>
          <a:bodyPr/>
          <a:lstStyle/>
          <a:p>
            <a:r>
              <a:rPr lang="it-IT" dirty="0"/>
              <a:t>Feature </a:t>
            </a:r>
            <a:r>
              <a:rPr lang="en-GB" dirty="0"/>
              <a:t>choice</a:t>
            </a:r>
            <a:r>
              <a:rPr lang="it-IT" dirty="0"/>
              <a:t> – First </a:t>
            </a:r>
            <a:r>
              <a:rPr lang="it-IT" dirty="0" err="1"/>
              <a:t>attempt</a:t>
            </a:r>
            <a:endParaRPr lang="it-IT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Segnaposto contenuto 2"/>
              <p:cNvSpPr>
                <a:spLocks noGrp="1"/>
              </p:cNvSpPr>
              <p:nvPr>
                <p:ph idx="1"/>
              </p:nvPr>
            </p:nvSpPr>
            <p:spPr>
              <a:xfrm>
                <a:off x="297574" y="1558212"/>
                <a:ext cx="8581043" cy="4503943"/>
              </a:xfrm>
            </p:spPr>
            <p:txBody>
              <a:bodyPr>
                <a:normAutofit/>
              </a:bodyPr>
              <a:lstStyle/>
              <a:p>
                <a:r>
                  <a:rPr lang="it-IT" sz="1800" dirty="0"/>
                  <a:t>The first </a:t>
                </a:r>
                <a:r>
                  <a:rPr lang="en-US" sz="1800" noProof="1"/>
                  <a:t>choice</a:t>
                </a:r>
                <a:r>
                  <a:rPr lang="it-IT" sz="1800" dirty="0"/>
                  <a:t> </a:t>
                </a:r>
                <a:r>
                  <a:rPr lang="it-IT" sz="1800" dirty="0" err="1"/>
                  <a:t>we</a:t>
                </a:r>
                <a:r>
                  <a:rPr lang="it-IT" sz="1800" dirty="0"/>
                  <a:t> made </a:t>
                </a:r>
                <a:r>
                  <a:rPr lang="it-IT" sz="1800" dirty="0" err="1"/>
                  <a:t>was</a:t>
                </a:r>
                <a:r>
                  <a:rPr lang="it-IT" sz="1800" dirty="0"/>
                  <a:t> the </a:t>
                </a:r>
                <a:r>
                  <a:rPr lang="it-IT" sz="1800" dirty="0" err="1"/>
                  <a:t>Spectral</a:t>
                </a:r>
                <a:r>
                  <a:rPr lang="it-IT" sz="1800" dirty="0"/>
                  <a:t> </a:t>
                </a:r>
                <a:r>
                  <a:rPr lang="it-IT" sz="1800" dirty="0" err="1"/>
                  <a:t>Centroid</a:t>
                </a:r>
                <a:r>
                  <a:rPr lang="it-IT" sz="1800" dirty="0"/>
                  <a:t> (SC):</a:t>
                </a:r>
              </a:p>
              <a:p>
                <a:endParaRPr lang="it-IT" sz="1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𝑆𝐶</m:t>
                      </m:r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it-IT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it-IT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sz="18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ctrlP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it-IT" sz="1800" dirty="0"/>
              </a:p>
              <a:p>
                <a:r>
                  <a:rPr lang="it-IT" sz="1800" dirty="0" err="1"/>
                  <a:t>PROs</a:t>
                </a:r>
                <a:r>
                  <a:rPr lang="it-IT" sz="1800" dirty="0"/>
                  <a:t>: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it-IT" sz="1800" dirty="0" err="1"/>
                  <a:t>It</a:t>
                </a:r>
                <a:r>
                  <a:rPr lang="it-IT" sz="1800" dirty="0"/>
                  <a:t> </a:t>
                </a:r>
                <a:r>
                  <a:rPr lang="it-IT" sz="1800" dirty="0" err="1"/>
                  <a:t>well</a:t>
                </a:r>
                <a:r>
                  <a:rPr lang="it-IT" sz="1800" dirty="0"/>
                  <a:t> </a:t>
                </a:r>
                <a:r>
                  <a:rPr lang="it-IT" sz="1800" dirty="0" err="1"/>
                  <a:t>classifies</a:t>
                </a:r>
                <a:r>
                  <a:rPr lang="it-IT" sz="1800" dirty="0"/>
                  <a:t> </a:t>
                </a:r>
                <a:r>
                  <a:rPr lang="it-IT" sz="1800" dirty="0" err="1"/>
                  <a:t>clean</a:t>
                </a:r>
                <a:r>
                  <a:rPr lang="it-IT" sz="1800" dirty="0"/>
                  <a:t> and </a:t>
                </a:r>
                <a:r>
                  <a:rPr lang="it-IT" sz="1800" dirty="0" err="1"/>
                  <a:t>distorted</a:t>
                </a:r>
                <a:r>
                  <a:rPr lang="it-IT" sz="1800" dirty="0"/>
                  <a:t> sounds </a:t>
                </a:r>
                <a:r>
                  <a:rPr lang="it-IT" sz="1800" dirty="0" err="1"/>
                  <a:t>because</a:t>
                </a:r>
                <a:r>
                  <a:rPr lang="it-IT" sz="1800" dirty="0"/>
                  <a:t> of the </a:t>
                </a:r>
                <a:r>
                  <a:rPr lang="it-IT" sz="1800" dirty="0" err="1"/>
                  <a:t>higher</a:t>
                </a:r>
                <a:r>
                  <a:rPr lang="it-IT" sz="1800" dirty="0"/>
                  <a:t> </a:t>
                </a:r>
                <a:r>
                  <a:rPr lang="it-IT" sz="1800" dirty="0" err="1"/>
                  <a:t>harmonics</a:t>
                </a:r>
                <a:r>
                  <a:rPr lang="it-IT" sz="1800" dirty="0"/>
                  <a:t> of the </a:t>
                </a:r>
                <a:r>
                  <a:rPr lang="it-IT" sz="1800" dirty="0" err="1"/>
                  <a:t>latter</a:t>
                </a:r>
                <a:r>
                  <a:rPr lang="it-IT" sz="1800" dirty="0"/>
                  <a:t>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it-IT" sz="1800" dirty="0"/>
              </a:p>
              <a:p>
                <a:r>
                  <a:rPr lang="it-IT" sz="1800" dirty="0" err="1"/>
                  <a:t>CONs</a:t>
                </a:r>
                <a:r>
                  <a:rPr lang="it-IT" sz="1800" dirty="0"/>
                  <a:t>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800" dirty="0"/>
                  <a:t>It</a:t>
                </a:r>
                <a:r>
                  <a:rPr lang="it-IT" sz="1800" dirty="0"/>
                  <a:t> </a:t>
                </a:r>
                <a:r>
                  <a:rPr lang="it-IT" sz="1800" dirty="0" err="1"/>
                  <a:t>doesn’t</a:t>
                </a:r>
                <a:r>
                  <a:rPr lang="it-IT" sz="1800" dirty="0"/>
                  <a:t> </a:t>
                </a:r>
                <a:r>
                  <a:rPr lang="en-US" sz="1800" dirty="0"/>
                  <a:t>distinguish</a:t>
                </a:r>
                <a:r>
                  <a:rPr lang="it-IT" sz="1800" dirty="0"/>
                  <a:t> </a:t>
                </a:r>
                <a:r>
                  <a:rPr lang="it-IT" sz="1800" dirty="0" err="1"/>
                  <a:t>well</a:t>
                </a:r>
                <a:r>
                  <a:rPr lang="it-IT" sz="1800" dirty="0"/>
                  <a:t> </a:t>
                </a:r>
                <a:r>
                  <a:rPr lang="it-IT" sz="1800" dirty="0" err="1"/>
                  <a:t>between</a:t>
                </a:r>
                <a:r>
                  <a:rPr lang="it-IT" sz="1800" dirty="0"/>
                  <a:t> </a:t>
                </a:r>
                <a:r>
                  <a:rPr lang="it-IT" sz="1800" dirty="0" err="1"/>
                  <a:t>noFX</a:t>
                </a:r>
                <a:r>
                  <a:rPr lang="it-IT" sz="1800" dirty="0"/>
                  <a:t> and Tremolo samples, </a:t>
                </a:r>
                <a:r>
                  <a:rPr lang="it-IT" sz="1800" dirty="0" err="1"/>
                  <a:t>because</a:t>
                </a:r>
                <a:r>
                  <a:rPr lang="it-IT" sz="1800" dirty="0"/>
                  <a:t> the </a:t>
                </a:r>
                <a:r>
                  <a:rPr lang="it-IT" sz="1800" dirty="0" err="1"/>
                  <a:t>difference</a:t>
                </a:r>
                <a:r>
                  <a:rPr lang="it-IT" sz="1800" dirty="0"/>
                  <a:t> </a:t>
                </a:r>
                <a:r>
                  <a:rPr lang="it-IT" sz="1800" dirty="0" err="1"/>
                  <a:t>is</a:t>
                </a:r>
                <a:r>
                  <a:rPr lang="it-IT" sz="1800" dirty="0"/>
                  <a:t> in the frequencies’ </a:t>
                </a:r>
                <a:r>
                  <a:rPr lang="it-IT" sz="1800" dirty="0" err="1"/>
                  <a:t>amplitude</a:t>
                </a:r>
                <a:r>
                  <a:rPr lang="it-IT" sz="1800" dirty="0"/>
                  <a:t> and </a:t>
                </a:r>
                <a:r>
                  <a:rPr lang="it-IT" sz="1800" dirty="0" err="1"/>
                  <a:t>not</a:t>
                </a:r>
                <a:r>
                  <a:rPr lang="it-IT" sz="1800" dirty="0"/>
                  <a:t> in the frequencies </a:t>
                </a:r>
                <a:r>
                  <a:rPr lang="it-IT" sz="1800" dirty="0" err="1"/>
                  <a:t>themselves</a:t>
                </a:r>
                <a:r>
                  <a:rPr lang="it-IT" sz="1800" dirty="0"/>
                  <a:t>.</a:t>
                </a:r>
              </a:p>
              <a:p>
                <a:endParaRPr lang="en-US" sz="1800" dirty="0"/>
              </a:p>
            </p:txBody>
          </p:sp>
        </mc:Choice>
        <mc:Fallback>
          <p:sp>
            <p:nvSpPr>
              <p:cNvPr id="3" name="Segnaposto contenut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97574" y="1558212"/>
                <a:ext cx="8581043" cy="4503943"/>
              </a:xfrm>
              <a:blipFill>
                <a:blip r:embed="rId2"/>
                <a:stretch>
                  <a:fillRect l="-640" t="-813" r="-7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887527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88521" y="139166"/>
            <a:ext cx="8581043" cy="562583"/>
          </a:xfrm>
        </p:spPr>
        <p:txBody>
          <a:bodyPr/>
          <a:lstStyle/>
          <a:p>
            <a:r>
              <a:rPr lang="it-IT" dirty="0"/>
              <a:t>Feature </a:t>
            </a:r>
            <a:r>
              <a:rPr lang="en-GB" dirty="0"/>
              <a:t>choice</a:t>
            </a:r>
            <a:r>
              <a:rPr lang="it-IT" dirty="0"/>
              <a:t> – </a:t>
            </a:r>
            <a:r>
              <a:rPr lang="it-IT" dirty="0" err="1"/>
              <a:t>Final</a:t>
            </a:r>
            <a:r>
              <a:rPr lang="it-IT" dirty="0"/>
              <a:t> </a:t>
            </a:r>
            <a:r>
              <a:rPr lang="it-IT" dirty="0" err="1"/>
              <a:t>attempt</a:t>
            </a:r>
            <a:endParaRPr lang="it-IT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Segnaposto contenuto 2"/>
              <p:cNvSpPr>
                <a:spLocks noGrp="1"/>
              </p:cNvSpPr>
              <p:nvPr>
                <p:ph idx="1"/>
              </p:nvPr>
            </p:nvSpPr>
            <p:spPr>
              <a:xfrm>
                <a:off x="297574" y="1558212"/>
                <a:ext cx="8581043" cy="4503943"/>
              </a:xfrm>
            </p:spPr>
            <p:txBody>
              <a:bodyPr>
                <a:normAutofit/>
              </a:bodyPr>
              <a:lstStyle/>
              <a:p>
                <a:r>
                  <a:rPr lang="it-IT" sz="1800" dirty="0"/>
                  <a:t>Then </a:t>
                </a:r>
                <a:r>
                  <a:rPr lang="it-IT" sz="1800" dirty="0" err="1"/>
                  <a:t>we</a:t>
                </a:r>
                <a:r>
                  <a:rPr lang="it-IT" sz="1800" dirty="0"/>
                  <a:t> </a:t>
                </a:r>
                <a:r>
                  <a:rPr lang="it-IT" sz="1800" dirty="0" err="1"/>
                  <a:t>opted</a:t>
                </a:r>
                <a:r>
                  <a:rPr lang="it-IT" sz="1800" dirty="0"/>
                  <a:t> for the Root </a:t>
                </a:r>
                <a:r>
                  <a:rPr lang="it-IT" sz="1800" dirty="0" err="1"/>
                  <a:t>Mean</a:t>
                </a:r>
                <a:r>
                  <a:rPr lang="it-IT" sz="1800" dirty="0"/>
                  <a:t> </a:t>
                </a:r>
                <a:r>
                  <a:rPr lang="it-IT" sz="1800" dirty="0" err="1"/>
                  <a:t>Square</a:t>
                </a:r>
                <a:r>
                  <a:rPr lang="it-IT" sz="1800" dirty="0"/>
                  <a:t> (RMS):</a:t>
                </a:r>
              </a:p>
              <a:p>
                <a:endParaRPr lang="it-IT" sz="1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𝑅𝑀𝑆</m:t>
                      </m:r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it-IT" sz="18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it-IT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it-IT" sz="1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it-IT" sz="18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it-IT" sz="1800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it-IT" sz="18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it-IT" sz="1800" b="0" i="1" smtClean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it-IT" sz="1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rad>
                    </m:oMath>
                  </m:oMathPara>
                </a14:m>
                <a:endParaRPr lang="it-IT" sz="1800" dirty="0"/>
              </a:p>
              <a:p>
                <a:endParaRPr lang="it-IT" sz="1800" dirty="0"/>
              </a:p>
              <a:p>
                <a:r>
                  <a:rPr lang="en-US" sz="1800" dirty="0"/>
                  <a:t>It conveys precisely the characteristics of the effects with respect to the decay.</a:t>
                </a:r>
              </a:p>
              <a:p>
                <a:endParaRPr lang="en-US" sz="1800" dirty="0"/>
              </a:p>
              <a:p>
                <a:endParaRPr lang="en-US" sz="1800" dirty="0"/>
              </a:p>
            </p:txBody>
          </p:sp>
        </mc:Choice>
        <mc:Fallback>
          <p:sp>
            <p:nvSpPr>
              <p:cNvPr id="3" name="Segnaposto contenut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97574" y="1558212"/>
                <a:ext cx="8581043" cy="4503943"/>
              </a:xfrm>
              <a:blipFill>
                <a:blip r:embed="rId2"/>
                <a:stretch>
                  <a:fillRect l="-640" t="-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212192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88521" y="139166"/>
            <a:ext cx="8581043" cy="562583"/>
          </a:xfrm>
        </p:spPr>
        <p:txBody>
          <a:bodyPr/>
          <a:lstStyle/>
          <a:p>
            <a:r>
              <a:rPr lang="it-IT" dirty="0"/>
              <a:t>Feature </a:t>
            </a:r>
            <a:r>
              <a:rPr lang="en-GB" dirty="0"/>
              <a:t>choice</a:t>
            </a:r>
            <a:r>
              <a:rPr lang="it-IT" dirty="0"/>
              <a:t> – </a:t>
            </a:r>
            <a:r>
              <a:rPr lang="it-IT" dirty="0" err="1"/>
              <a:t>Final</a:t>
            </a:r>
            <a:r>
              <a:rPr lang="it-IT" dirty="0"/>
              <a:t> </a:t>
            </a:r>
            <a:r>
              <a:rPr lang="it-IT" dirty="0" err="1"/>
              <a:t>attempt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297574" y="1558212"/>
            <a:ext cx="8581043" cy="4503943"/>
          </a:xfrm>
        </p:spPr>
        <p:txBody>
          <a:bodyPr>
            <a:normAutofit/>
          </a:bodyPr>
          <a:lstStyle/>
          <a:p>
            <a:endParaRPr lang="it-IT" sz="1800" dirty="0"/>
          </a:p>
          <a:p>
            <a:endParaRPr lang="it-IT" sz="1800" dirty="0"/>
          </a:p>
          <a:p>
            <a:endParaRPr lang="en-US" sz="1800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97EED4AE-6BDB-4DFC-AAB5-FD3F7A6336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1479" y="1446678"/>
            <a:ext cx="4805916" cy="1467275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35698A5C-E1EA-48CA-A959-8E5AB4D642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1479" y="2888983"/>
            <a:ext cx="4805916" cy="1539798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988A9150-E9E5-4563-8BFF-E8E7F3505D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5907" y="4471735"/>
            <a:ext cx="4805916" cy="1547465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D7C40BFF-4A0F-4539-8662-C55D68B7D655}"/>
              </a:ext>
            </a:extLst>
          </p:cNvPr>
          <p:cNvSpPr txBox="1"/>
          <p:nvPr/>
        </p:nvSpPr>
        <p:spPr>
          <a:xfrm>
            <a:off x="6108551" y="1514929"/>
            <a:ext cx="2668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Distortion</a:t>
            </a:r>
            <a:endParaRPr lang="en-US" dirty="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31CCB63C-404E-4F01-B444-A191F5BE8838}"/>
              </a:ext>
            </a:extLst>
          </p:cNvPr>
          <p:cNvSpPr txBox="1"/>
          <p:nvPr/>
        </p:nvSpPr>
        <p:spPr>
          <a:xfrm>
            <a:off x="6081823" y="3059668"/>
            <a:ext cx="2668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Tremolo</a:t>
            </a:r>
            <a:endParaRPr lang="en-US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5C6E3C90-252F-4379-993C-C9168147E373}"/>
              </a:ext>
            </a:extLst>
          </p:cNvPr>
          <p:cNvSpPr txBox="1"/>
          <p:nvPr/>
        </p:nvSpPr>
        <p:spPr>
          <a:xfrm>
            <a:off x="6081823" y="4560911"/>
            <a:ext cx="2668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noFX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2756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88521" y="139166"/>
            <a:ext cx="8581043" cy="562583"/>
          </a:xfrm>
        </p:spPr>
        <p:txBody>
          <a:bodyPr/>
          <a:lstStyle/>
          <a:p>
            <a:r>
              <a:rPr lang="it-IT" dirty="0"/>
              <a:t>Dataset </a:t>
            </a:r>
            <a:r>
              <a:rPr lang="it-IT" dirty="0" err="1"/>
              <a:t>selection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297574" y="1558212"/>
            <a:ext cx="8581043" cy="4503943"/>
          </a:xfrm>
        </p:spPr>
        <p:txBody>
          <a:bodyPr>
            <a:normAutofit/>
          </a:bodyPr>
          <a:lstStyle/>
          <a:p>
            <a:r>
              <a:rPr lang="en-US" dirty="0"/>
              <a:t>We decided to use only </a:t>
            </a:r>
            <a:r>
              <a:rPr lang="en-US" i="1" dirty="0"/>
              <a:t>monophonic bass </a:t>
            </a:r>
            <a:r>
              <a:rPr lang="en-US" dirty="0"/>
              <a:t>and </a:t>
            </a:r>
            <a:r>
              <a:rPr lang="en-US" i="1" dirty="0"/>
              <a:t>monophonic guitar </a:t>
            </a:r>
            <a:r>
              <a:rPr lang="en-US" dirty="0"/>
              <a:t>from  </a:t>
            </a:r>
            <a:r>
              <a:rPr lang="en-US" b="1" dirty="0"/>
              <a:t>IDMT-SMT-AUDIO-EFFECTS </a:t>
            </a:r>
            <a:r>
              <a:rPr lang="en-US" dirty="0"/>
              <a:t>in order to have more homogeneous sample’s features. </a:t>
            </a:r>
            <a:br>
              <a:rPr lang="en-US" sz="1800" dirty="0"/>
            </a:br>
            <a:endParaRPr lang="it-IT" sz="1800" dirty="0"/>
          </a:p>
          <a:p>
            <a:pPr/>
            <a:endParaRPr lang="it-IT" sz="1800" dirty="0"/>
          </a:p>
          <a:p>
            <a:endParaRPr lang="en-US" sz="1800" dirty="0"/>
          </a:p>
          <a:p>
            <a:endParaRPr lang="en-US" sz="1800" dirty="0"/>
          </a:p>
        </p:txBody>
      </p:sp>
      <p:graphicFrame>
        <p:nvGraphicFramePr>
          <p:cNvPr id="6" name="Tabella 6">
            <a:extLst>
              <a:ext uri="{FF2B5EF4-FFF2-40B4-BE49-F238E27FC236}">
                <a16:creationId xmlns:a16="http://schemas.microsoft.com/office/drawing/2014/main" id="{1144CAFF-EA25-4C8B-9B7F-4A4470936F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5285891"/>
              </p:ext>
            </p:extLst>
          </p:nvPr>
        </p:nvGraphicFramePr>
        <p:xfrm>
          <a:off x="1541721" y="3068503"/>
          <a:ext cx="6096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360761658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49199830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0065787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Train (# </a:t>
                      </a:r>
                      <a:r>
                        <a:rPr lang="it-IT" dirty="0" err="1"/>
                        <a:t>elements</a:t>
                      </a:r>
                      <a:r>
                        <a:rPr lang="it-IT" dirty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/>
                        <a:t>Test (# </a:t>
                      </a:r>
                      <a:r>
                        <a:rPr lang="it-IT" dirty="0" err="1"/>
                        <a:t>elements</a:t>
                      </a:r>
                      <a:r>
                        <a:rPr lang="it-IT" dirty="0"/>
                        <a:t>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90841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err="1"/>
                        <a:t>Distortion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1394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1238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87060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Tremolo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1194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1228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75896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err="1"/>
                        <a:t>NoFX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559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555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1370482"/>
                  </a:ext>
                </a:extLst>
              </a:tr>
            </a:tbl>
          </a:graphicData>
        </a:graphic>
      </p:graphicFrame>
      <p:sp>
        <p:nvSpPr>
          <p:cNvPr id="8" name="CasellaDiTesto 7">
            <a:extLst>
              <a:ext uri="{FF2B5EF4-FFF2-40B4-BE49-F238E27FC236}">
                <a16:creationId xmlns:a16="http://schemas.microsoft.com/office/drawing/2014/main" id="{2DF58F3A-D91E-46FC-8D33-17F59DD798C7}"/>
              </a:ext>
            </a:extLst>
          </p:cNvPr>
          <p:cNvSpPr txBox="1"/>
          <p:nvPr/>
        </p:nvSpPr>
        <p:spPr>
          <a:xfrm>
            <a:off x="297574" y="4844002"/>
            <a:ext cx="8293395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We divided the whole classes in about half for the train and the test sets, as shown in the table above.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07239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88521" y="139166"/>
            <a:ext cx="8581043" cy="562583"/>
          </a:xfrm>
        </p:spPr>
        <p:txBody>
          <a:bodyPr>
            <a:normAutofit fontScale="90000"/>
          </a:bodyPr>
          <a:lstStyle/>
          <a:p>
            <a:r>
              <a:rPr lang="en-US" dirty="0"/>
              <a:t>Multi-class Weighted Support Vector Machine </a:t>
            </a:r>
            <a:br>
              <a:rPr lang="en-US" dirty="0"/>
            </a:b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297574" y="1558212"/>
            <a:ext cx="8581043" cy="4503943"/>
          </a:xfrm>
        </p:spPr>
        <p:txBody>
          <a:bodyPr>
            <a:normAutofit/>
          </a:bodyPr>
          <a:lstStyle/>
          <a:p>
            <a:r>
              <a:rPr lang="en-US" dirty="0"/>
              <a:t>SVMs are generally binary classifier, so, in order to manage 3 classes, we used one SVC for each couple of class: Distortion/Tremolo, Distortion/</a:t>
            </a:r>
            <a:r>
              <a:rPr lang="en-US" dirty="0" err="1"/>
              <a:t>NoFX</a:t>
            </a:r>
            <a:r>
              <a:rPr lang="en-US" dirty="0"/>
              <a:t> and Tremolo/</a:t>
            </a:r>
            <a:r>
              <a:rPr lang="en-US" dirty="0" err="1"/>
              <a:t>NoFX</a:t>
            </a:r>
            <a:r>
              <a:rPr lang="en-US" dirty="0"/>
              <a:t>. Each one misclassify the missing class, hence, applying majority voting, we are able to train and test the SVM with all the instances of</a:t>
            </a:r>
            <a:br>
              <a:rPr lang="en-US" dirty="0"/>
            </a:br>
            <a:r>
              <a:rPr lang="en-US" dirty="0"/>
              <a:t>the samples. </a:t>
            </a:r>
            <a:br>
              <a:rPr lang="en-US" dirty="0"/>
            </a:br>
            <a:br>
              <a:rPr lang="en-US" sz="1800" dirty="0"/>
            </a:br>
            <a:r>
              <a:rPr lang="en-US" dirty="0"/>
              <a:t>Although we are working with an unbalanced training set (</a:t>
            </a:r>
            <a:r>
              <a:rPr lang="en-US" dirty="0" err="1"/>
              <a:t>NoFX</a:t>
            </a:r>
            <a:r>
              <a:rPr lang="en-US" dirty="0"/>
              <a:t> class is half of the others), the SVM model works well through the fine tuning of the C parameter, which is the number of tolerated severity applied to the margin violation. </a:t>
            </a:r>
            <a:br>
              <a:rPr lang="en-US" sz="1800" dirty="0"/>
            </a:br>
            <a:endParaRPr lang="it-IT" sz="1800" dirty="0"/>
          </a:p>
          <a:p>
            <a:pPr/>
            <a:endParaRPr lang="it-IT" sz="1800" dirty="0"/>
          </a:p>
          <a:p>
            <a:endParaRPr lang="en-US" sz="1800" dirty="0"/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0383777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88521" y="139166"/>
            <a:ext cx="8581043" cy="562583"/>
          </a:xfrm>
        </p:spPr>
        <p:txBody>
          <a:bodyPr>
            <a:normAutofit fontScale="90000"/>
          </a:bodyPr>
          <a:lstStyle/>
          <a:p>
            <a:r>
              <a:rPr lang="en-US" dirty="0"/>
              <a:t>Multi-class Weighted Support Vector Machine </a:t>
            </a:r>
            <a:br>
              <a:rPr lang="en-US" dirty="0"/>
            </a:b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297574" y="1558212"/>
            <a:ext cx="8581043" cy="4503943"/>
          </a:xfrm>
        </p:spPr>
        <p:txBody>
          <a:bodyPr>
            <a:normAutofit/>
          </a:bodyPr>
          <a:lstStyle/>
          <a:p>
            <a:r>
              <a:rPr lang="en-US" dirty="0"/>
              <a:t>In order to select appropriate parameters for the SVM, we tested our classifier through Cross-validation using the function </a:t>
            </a:r>
            <a:r>
              <a:rPr lang="en-US" dirty="0" err="1"/>
              <a:t>GridSearchCV</a:t>
            </a:r>
            <a:r>
              <a:rPr lang="en-US" dirty="0"/>
              <a:t> from </a:t>
            </a:r>
            <a:r>
              <a:rPr lang="en-US" dirty="0" err="1"/>
              <a:t>scikit</a:t>
            </a:r>
            <a:r>
              <a:rPr lang="en-US" dirty="0"/>
              <a:t>-learns, in doing so we were able to </a:t>
            </a:r>
          </a:p>
          <a:p>
            <a:r>
              <a:rPr lang="en-US" dirty="0"/>
              <a:t>fine-tune the machine learning algorithm and to avoid overfitting the model. 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sz="1800" dirty="0"/>
            </a:br>
            <a:endParaRPr lang="it-IT" sz="1800" dirty="0"/>
          </a:p>
          <a:p>
            <a:endParaRPr lang="en-US" sz="1800" dirty="0"/>
          </a:p>
          <a:p>
            <a:endParaRPr lang="en-US" sz="1800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D24EFD0C-3CAB-4C69-8B94-F339BDCAE1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7686" y="3308941"/>
            <a:ext cx="4926640" cy="1044617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C418CD59-EE99-4744-B2C9-4A7991520E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2747" y="4628354"/>
            <a:ext cx="4129198" cy="1163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69139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heme/theme1.xml><?xml version="1.0" encoding="utf-8"?>
<a:theme xmlns:a="http://schemas.openxmlformats.org/drawingml/2006/main" name="POLI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POLI</Template>
  <TotalTime>4197</TotalTime>
  <Words>455</Words>
  <Application>Microsoft Office PowerPoint</Application>
  <PresentationFormat>Presentazione su schermo (4:3)</PresentationFormat>
  <Paragraphs>77</Paragraphs>
  <Slides>10</Slides>
  <Notes>1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10</vt:i4>
      </vt:variant>
    </vt:vector>
  </HeadingPairs>
  <TitlesOfParts>
    <vt:vector size="15" baseType="lpstr">
      <vt:lpstr>Arial</vt:lpstr>
      <vt:lpstr>Calibri</vt:lpstr>
      <vt:lpstr>Cambria Math</vt:lpstr>
      <vt:lpstr>Wingdings</vt:lpstr>
      <vt:lpstr>POLI</vt:lpstr>
      <vt:lpstr>Titolo presentazione sottotitolo</vt:lpstr>
      <vt:lpstr>Index</vt:lpstr>
      <vt:lpstr>Audio effects classification - Introduction</vt:lpstr>
      <vt:lpstr>Feature choice – First attempt</vt:lpstr>
      <vt:lpstr>Feature choice – Final attempt</vt:lpstr>
      <vt:lpstr>Feature choice – Final attempt</vt:lpstr>
      <vt:lpstr>Dataset selection</vt:lpstr>
      <vt:lpstr>Multi-class Weighted Support Vector Machine  </vt:lpstr>
      <vt:lpstr>Multi-class Weighted Support Vector Machine  </vt:lpstr>
      <vt:lpstr>Results</vt:lpstr>
    </vt:vector>
  </TitlesOfParts>
  <Company>Area Servizi ICT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Alessandro Colleoni</dc:creator>
  <cp:lastModifiedBy>Jonathan Rocco</cp:lastModifiedBy>
  <cp:revision>240</cp:revision>
  <dcterms:created xsi:type="dcterms:W3CDTF">2015-05-26T12:27:57Z</dcterms:created>
  <dcterms:modified xsi:type="dcterms:W3CDTF">2021-05-22T15:02:53Z</dcterms:modified>
</cp:coreProperties>
</file>